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5" r:id="rId1"/>
  </p:sldMasterIdLst>
  <p:notesMasterIdLst>
    <p:notesMasterId r:id="rId57"/>
  </p:notesMasterIdLst>
  <p:sldIdLst>
    <p:sldId id="256" r:id="rId2"/>
    <p:sldId id="326" r:id="rId3"/>
    <p:sldId id="291" r:id="rId4"/>
    <p:sldId id="294" r:id="rId5"/>
    <p:sldId id="298" r:id="rId6"/>
    <p:sldId id="331" r:id="rId7"/>
    <p:sldId id="263" r:id="rId8"/>
    <p:sldId id="264" r:id="rId9"/>
    <p:sldId id="338" r:id="rId10"/>
    <p:sldId id="278" r:id="rId11"/>
    <p:sldId id="330" r:id="rId12"/>
    <p:sldId id="282" r:id="rId13"/>
    <p:sldId id="287" r:id="rId14"/>
    <p:sldId id="267" r:id="rId15"/>
    <p:sldId id="320" r:id="rId16"/>
    <p:sldId id="280" r:id="rId17"/>
    <p:sldId id="323" r:id="rId18"/>
    <p:sldId id="286" r:id="rId19"/>
    <p:sldId id="321" r:id="rId20"/>
    <p:sldId id="327" r:id="rId21"/>
    <p:sldId id="266" r:id="rId22"/>
    <p:sldId id="279" r:id="rId23"/>
    <p:sldId id="268" r:id="rId24"/>
    <p:sldId id="332" r:id="rId25"/>
    <p:sldId id="269" r:id="rId26"/>
    <p:sldId id="292" r:id="rId27"/>
    <p:sldId id="300" r:id="rId28"/>
    <p:sldId id="301" r:id="rId29"/>
    <p:sldId id="273" r:id="rId30"/>
    <p:sldId id="270" r:id="rId31"/>
    <p:sldId id="328" r:id="rId32"/>
    <p:sldId id="283" r:id="rId33"/>
    <p:sldId id="303" r:id="rId34"/>
    <p:sldId id="275" r:id="rId35"/>
    <p:sldId id="334" r:id="rId36"/>
    <p:sldId id="293" r:id="rId37"/>
    <p:sldId id="325" r:id="rId38"/>
    <p:sldId id="304" r:id="rId39"/>
    <p:sldId id="305" r:id="rId40"/>
    <p:sldId id="329" r:id="rId41"/>
    <p:sldId id="307" r:id="rId42"/>
    <p:sldId id="339" r:id="rId43"/>
    <p:sldId id="336" r:id="rId44"/>
    <p:sldId id="308" r:id="rId45"/>
    <p:sldId id="309" r:id="rId46"/>
    <p:sldId id="311" r:id="rId47"/>
    <p:sldId id="313" r:id="rId48"/>
    <p:sldId id="337" r:id="rId49"/>
    <p:sldId id="340" r:id="rId50"/>
    <p:sldId id="316" r:id="rId51"/>
    <p:sldId id="341" r:id="rId52"/>
    <p:sldId id="317" r:id="rId53"/>
    <p:sldId id="335" r:id="rId54"/>
    <p:sldId id="318" r:id="rId55"/>
    <p:sldId id="26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C5AE"/>
    <a:srgbClr val="32D3BA"/>
    <a:srgbClr val="00F9D4"/>
    <a:srgbClr val="34FAED"/>
    <a:srgbClr val="C0DF55"/>
    <a:srgbClr val="FF4C4A"/>
    <a:srgbClr val="D3E039"/>
    <a:srgbClr val="C6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4" y="32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6" d="100"/>
          <a:sy n="106" d="100"/>
        </p:scale>
        <p:origin x="34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89D49-B55F-0E42-9100-E028558B96E9}" type="datetimeFigureOut">
              <a:rPr lang="en-US" smtClean="0"/>
              <a:t>8/20/18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B1064-1F68-AD40-BF3C-C09D78470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B1064-1F68-AD40-BF3C-C09D78470B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4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B1064-1F68-AD40-BF3C-C09D78470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B1064-1F68-AD40-BF3C-C09D78470B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2E92-76BB-3248-A85A-F4DEEFDF8C32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44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30F6-3994-EF49-8446-B0D7ED5CFFAF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DB9E-55D4-1D45-98E0-0DADA1016913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23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85F8-9E17-F540-9181-7AEA3892419A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1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863F-EB27-7545-BBA7-6AF7B04540AA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6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C313-EF8C-8445-8CBB-1851DBF157ED}" type="datetime1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08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C3675-BAA0-9246-A1C2-028A17330373}" type="datetime1">
              <a:rPr lang="en-US" smtClean="0"/>
              <a:t>8/20/18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49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D322-3801-6644-890A-57384DA205B4}" type="datetime1">
              <a:rPr lang="en-US" smtClean="0"/>
              <a:t>8/20/18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0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1B3C4-27EE-744D-8629-35A7912C09A3}" type="datetime1">
              <a:rPr lang="en-US" smtClean="0"/>
              <a:t>8/20/18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25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398-478A-FB46-A7FF-DC8AF7FD6DC7}" type="datetime1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01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AEFA-B754-3B43-9CCE-F6B61F31B201}" type="datetime1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 Berland Design | WordCamp ATL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E4C0-A3FB-7C47-8BC6-250623F0313D}" type="datetime1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 Berland Design | WordCamp ATL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DFFD-820F-1441-A89B-8280828D4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4.png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"/>
            <a:ext cx="12192000" cy="48904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100" y="593124"/>
            <a:ext cx="11243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 Design Tips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WordPress</a:t>
            </a:r>
            <a:r>
              <a:rPr lang="is-I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Beyond!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800" y="2844800"/>
            <a:ext cx="9639300" cy="53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none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makes a logo effective on the web and in print?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588" y="6135176"/>
            <a:ext cx="1148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ASHEVILLE</a:t>
            </a:r>
            <a:r>
              <a:rPr lang="en-US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b="1" cap="none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cap="none" dirty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AUGUST 19</a:t>
            </a:r>
            <a:r>
              <a:rPr lang="en-US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2018</a:t>
            </a:r>
          </a:p>
          <a:p>
            <a:endParaRPr lang="en-US" dirty="0">
              <a:solidFill>
                <a:srgbClr val="00F9D4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63" y="3802393"/>
            <a:ext cx="2139950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8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5700" y="1066799"/>
            <a:ext cx="1010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are the key elements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 an effective logo?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1500" y="2949670"/>
            <a:ext cx="6883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Typography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Imagery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95484" y="8416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2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5700" y="1066799"/>
            <a:ext cx="1010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are the key elements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 an effective logo?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1500" y="2949670"/>
            <a:ext cx="68833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4FAED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Typography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4FAED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4FAED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Imagery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95484" y="841633"/>
            <a:ext cx="6413157" cy="0"/>
          </a:xfrm>
          <a:prstGeom prst="line">
            <a:avLst/>
          </a:prstGeom>
          <a:ln w="38100">
            <a:solidFill>
              <a:srgbClr val="00F9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4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3800" y="1092200"/>
            <a:ext cx="9470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logo can be purely typographic, or include a visual element.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92299" y="3530600"/>
            <a:ext cx="792694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logotype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wordmark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is where only the letters of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name make up to the logo (no additional symbols). </a:t>
            </a: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lettering itself becomes the visual.</a:t>
            </a:r>
          </a:p>
          <a:p>
            <a:pPr algn="ctr"/>
            <a:endParaRPr lang="en-US" sz="24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0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825500"/>
            <a:ext cx="2660162" cy="266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1" y="1025241"/>
            <a:ext cx="6839095" cy="225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03" y="3281618"/>
            <a:ext cx="3744734" cy="279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42" y="4104346"/>
            <a:ext cx="3046677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0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0300" y="1955799"/>
            <a:ext cx="970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4800" b="1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logomark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combines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visual element along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with the business name.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662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268816"/>
            <a:ext cx="3604616" cy="3604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-31321"/>
            <a:ext cx="4984321" cy="498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88" y="3568700"/>
            <a:ext cx="2921000" cy="292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664754"/>
            <a:ext cx="3031236" cy="18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1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255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8162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79150" y="2324817"/>
            <a:ext cx="9675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How about not having any typography at all?</a:t>
            </a:r>
          </a:p>
        </p:txBody>
      </p:sp>
    </p:spTree>
    <p:extLst>
      <p:ext uri="{BB962C8B-B14F-4D97-AF65-F5344CB8AC3E}">
        <p14:creationId xmlns:p14="http://schemas.microsoft.com/office/powerpoint/2010/main" val="47920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8900" y="4699000"/>
            <a:ext cx="946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Some logos need no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0010"/>
            <a:ext cx="5334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374279"/>
            <a:ext cx="3771900" cy="1357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" y="899005"/>
            <a:ext cx="4339167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6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977900" y="1181100"/>
            <a:ext cx="10083799" cy="84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logo can tell a story.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67951" y="2644727"/>
            <a:ext cx="8018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lvl="0" indent="-165100">
              <a:defRPr/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NBC (originally known as the Peacock Network) used an illustration of a stylized peacock in its 1956 logo.</a:t>
            </a:r>
          </a:p>
          <a:p>
            <a:pPr marL="285750" lvl="0" indent="-285750"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65100" lvl="0" indent="-165100">
              <a:defRPr/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peacock became a marketing tool that was used in the hope NBC viewers would purchase color TV sets.</a:t>
            </a:r>
          </a:p>
          <a:p>
            <a:pPr marL="285750" lvl="0" indent="-285750"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defRPr/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Over the years, the peacock evolved into a new shape.</a:t>
            </a:r>
          </a:p>
        </p:txBody>
      </p:sp>
    </p:spTree>
    <p:extLst>
      <p:ext uri="{BB962C8B-B14F-4D97-AF65-F5344CB8AC3E}">
        <p14:creationId xmlns:p14="http://schemas.microsoft.com/office/powerpoint/2010/main" val="123987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320800"/>
            <a:ext cx="484322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15" y="1498601"/>
            <a:ext cx="5002745" cy="306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887" y="493188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“Brought to you in living color”</a:t>
            </a:r>
          </a:p>
        </p:txBody>
      </p:sp>
    </p:spTree>
    <p:extLst>
      <p:ext uri="{BB962C8B-B14F-4D97-AF65-F5344CB8AC3E}">
        <p14:creationId xmlns:p14="http://schemas.microsoft.com/office/powerpoint/2010/main" val="132310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6100" y="593124"/>
            <a:ext cx="111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Hi – I</a:t>
            </a:r>
            <a:r>
              <a:rPr lang="uk-UA" sz="4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 Su Schaer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2200" y="2187425"/>
            <a:ext cx="728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/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I’m the owner of Nimble Design Team, a graphic </a:t>
            </a:r>
            <a:b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design and </a:t>
            </a:r>
            <a:r>
              <a:rPr lang="en-US" sz="2000" cap="none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WordPress website business located</a:t>
            </a:r>
            <a:br>
              <a:rPr lang="en-US" sz="2000" cap="none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cap="none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Atlanta, GA.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 love creating WordPress websites for clients.</a:t>
            </a:r>
          </a:p>
          <a:p>
            <a:pPr marL="228600" indent="-2286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I’m very grateful for the Atlanta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WordPress community!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44" y="4307397"/>
            <a:ext cx="2300056" cy="2300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02200" y="4991101"/>
            <a:ext cx="6019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#</a:t>
            </a:r>
            <a:r>
              <a:rPr lang="en-US" sz="2000" cap="none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wcatl</a:t>
            </a:r>
            <a:endParaRPr lang="en-US" sz="2000" cap="none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NimbleDesignATL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000" cap="none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wordcampatl</a:t>
            </a:r>
            <a:endParaRPr lang="en-US" sz="2000" cap="none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9" y="1926825"/>
            <a:ext cx="3530600" cy="35306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881184" y="1440254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887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70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5700" y="1066799"/>
            <a:ext cx="1010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are the key elements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 an effective logo?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1500" y="2949670"/>
            <a:ext cx="68833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Typography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Imagery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95484" y="8416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227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9765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588" y="1153551"/>
            <a:ext cx="10849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Create a consistent color palette.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16257" y="2644726"/>
            <a:ext cx="9640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Consistent use of your logo colors should be part of your overall branding strategy, across all media.</a:t>
            </a:r>
          </a:p>
          <a:p>
            <a:pPr marL="228600" indent="-228600"/>
            <a:endParaRPr lang="en-US" sz="2400" dirty="0">
              <a:solidFill>
                <a:srgbClr val="5FC5AE"/>
              </a:solidFill>
              <a:latin typeface="Arial" charset="0"/>
              <a:ea typeface="Arial" charset="0"/>
              <a:cs typeface="Arial" charset="0"/>
            </a:endParaRPr>
          </a:p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Does the client have existing corporate colors, or a branding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guide that you need to follow? </a:t>
            </a:r>
          </a:p>
        </p:txBody>
      </p:sp>
    </p:spTree>
    <p:extLst>
      <p:ext uri="{BB962C8B-B14F-4D97-AF65-F5344CB8AC3E}">
        <p14:creationId xmlns:p14="http://schemas.microsoft.com/office/powerpoint/2010/main" val="124876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04984" y="5811418"/>
            <a:ext cx="716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 of a simple logo branding guidelines sheet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47" y="202628"/>
            <a:ext cx="7258434" cy="56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148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" y="1816100"/>
            <a:ext cx="10795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 trends vary.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48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Certain color schemes look dated today but were hip &amp; trendy once.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Colors can really “age” a logo.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06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63" y="2324100"/>
            <a:ext cx="5457267" cy="236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644650"/>
            <a:ext cx="3111500" cy="311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7274" y="5283200"/>
            <a:ext cx="254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3300" y="5283200"/>
            <a:ext cx="323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Timeless</a:t>
            </a:r>
          </a:p>
        </p:txBody>
      </p:sp>
    </p:spTree>
    <p:extLst>
      <p:ext uri="{BB962C8B-B14F-4D97-AF65-F5344CB8AC3E}">
        <p14:creationId xmlns:p14="http://schemas.microsoft.com/office/powerpoint/2010/main" val="1314997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196" y="1350498"/>
            <a:ext cx="10570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 is powerful.</a:t>
            </a:r>
          </a:p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 is subjective.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3543300"/>
            <a:ext cx="88265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Colors that might work well in North America can have a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radically different meaning in other cultures. </a:t>
            </a:r>
          </a:p>
          <a:p>
            <a:pPr>
              <a:spcBef>
                <a:spcPts val="18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Even in a global economy, color associations can vary.</a:t>
            </a:r>
          </a:p>
        </p:txBody>
      </p:sp>
    </p:spTree>
    <p:extLst>
      <p:ext uri="{BB962C8B-B14F-4D97-AF65-F5344CB8AC3E}">
        <p14:creationId xmlns:p14="http://schemas.microsoft.com/office/powerpoint/2010/main" val="875833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8900" y="736600"/>
            <a:ext cx="946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Red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implies passion, energy, and danger;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it can also convey warmth and heat. </a:t>
            </a:r>
            <a:br>
              <a:rPr lang="en-US" sz="24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2" y="3025960"/>
            <a:ext cx="3704854" cy="1519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14" y="2771335"/>
            <a:ext cx="2091970" cy="2778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11" y="3098642"/>
            <a:ext cx="3896884" cy="15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1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6092" y="731520"/>
            <a:ext cx="975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Green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implies fresh, ethical, growth.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Popular with financial products, too.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91" y="2976191"/>
            <a:ext cx="2367866" cy="236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6" y="2939613"/>
            <a:ext cx="4111445" cy="239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98" y="3141243"/>
            <a:ext cx="3516945" cy="19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37" y="3029665"/>
            <a:ext cx="2781754" cy="278175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000" y="685800"/>
            <a:ext cx="925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Blue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implies professionalism, trust, integrity, sincerity and calm, and is one of the most widely used colors in corporate logos.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36" y="2946401"/>
            <a:ext cx="2628457" cy="2865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82" y="2713447"/>
            <a:ext cx="3139489" cy="31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9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7446" y="1463040"/>
            <a:ext cx="93237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color or two-color palettes are best</a:t>
            </a:r>
            <a:r>
              <a:rPr lang="is-I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…but not always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*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19200" y="4258289"/>
            <a:ext cx="981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*There are some very successful multi-colored logos.</a:t>
            </a:r>
          </a:p>
        </p:txBody>
      </p:sp>
    </p:spTree>
    <p:extLst>
      <p:ext uri="{BB962C8B-B14F-4D97-AF65-F5344CB8AC3E}">
        <p14:creationId xmlns:p14="http://schemas.microsoft.com/office/powerpoint/2010/main" val="186281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" y="1019433"/>
            <a:ext cx="1072051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Why have a logo?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600" u="sng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is a logo, anyway? </a:t>
            </a:r>
          </a:p>
          <a:p>
            <a:pPr algn="ctr">
              <a:spcBef>
                <a:spcPts val="1800"/>
              </a:spcBef>
            </a:pPr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 vs. Branding vs. Brand Identity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89390" y="2108898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238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6758" y="2987559"/>
            <a:ext cx="10305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Learn how to do things that aren’t in 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normal toolkit, such as: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4189" y="4161813"/>
            <a:ext cx="6767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CSS editing (to customize theme)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Migrating websites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Creating backups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Formatting basic SEO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102574"/>
            <a:ext cx="10013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These companies offer a diverse selection of products and services.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multi-color scheme used for the Olympic rings suggests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diversity and inclusivity.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0" y="4538705"/>
            <a:ext cx="3905250" cy="156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80" y="2819688"/>
            <a:ext cx="4224886" cy="1379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75" y="2506705"/>
            <a:ext cx="326875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86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2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5700" y="1066799"/>
            <a:ext cx="1010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are the key elements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 an effective logo?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1500" y="2949670"/>
            <a:ext cx="68833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Typography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Imagery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95484" y="8416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95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3378" y="1448972"/>
            <a:ext cx="92743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On selecting </a:t>
            </a:r>
            <a:r>
              <a:rPr lang="en-US" sz="4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imagery </a:t>
            </a:r>
            <a:endParaRPr lang="en-US" sz="48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05575" y="2938108"/>
            <a:ext cx="756841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Go for non-generic, memorable elements that communicate your business “personality”</a:t>
            </a:r>
          </a:p>
          <a:p>
            <a:pPr marL="228600" indent="-228600">
              <a:spcBef>
                <a:spcPts val="15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Readability is key - for instant recognition and clarity</a:t>
            </a:r>
          </a:p>
          <a:p>
            <a:pPr>
              <a:spcBef>
                <a:spcPts val="15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“Icon” style images are useful for social media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93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4594" y="1015999"/>
            <a:ext cx="9263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Current</a:t>
            </a:r>
            <a:r>
              <a:rPr lang="en-US" sz="5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trends in logo design</a:t>
            </a:r>
            <a:endParaRPr lang="en-US" sz="48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60799" y="2684092"/>
            <a:ext cx="6734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Unusual typefaces</a:t>
            </a:r>
          </a:p>
          <a:p>
            <a:pPr fontAlgn="base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Geometric shapes</a:t>
            </a:r>
          </a:p>
          <a:p>
            <a:pPr fontAlgn="base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Social-media ready</a:t>
            </a:r>
          </a:p>
          <a:p>
            <a:pPr fontAlgn="base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Bright, flat colors </a:t>
            </a:r>
          </a:p>
          <a:p>
            <a:pPr fontAlgn="base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Gradient color and overlays  </a:t>
            </a:r>
          </a:p>
        </p:txBody>
      </p:sp>
    </p:spTree>
    <p:extLst>
      <p:ext uri="{BB962C8B-B14F-4D97-AF65-F5344CB8AC3E}">
        <p14:creationId xmlns:p14="http://schemas.microsoft.com/office/powerpoint/2010/main" val="875427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133" y="1639702"/>
            <a:ext cx="4245795" cy="2232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0" y="1366191"/>
            <a:ext cx="2616084" cy="2616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87" y="1956422"/>
            <a:ext cx="4376175" cy="1959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7275" y="965199"/>
            <a:ext cx="67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Logos that have been redesigned to look better on social media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4500" y="3872168"/>
            <a:ext cx="1173162" cy="293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56359" y="4521199"/>
            <a:ext cx="67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“Before” versions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87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99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64188" y="5899218"/>
            <a:ext cx="23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133" y="1639702"/>
            <a:ext cx="4245795" cy="22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9" y="4128909"/>
            <a:ext cx="2543509" cy="1907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0" y="1366191"/>
            <a:ext cx="2616084" cy="2616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77" y="4077123"/>
            <a:ext cx="2356742" cy="1837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87" y="1956422"/>
            <a:ext cx="4376175" cy="1959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2" y="4408309"/>
            <a:ext cx="4160838" cy="9403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7275" y="965199"/>
            <a:ext cx="67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Logos that have been redesigned to look better on social media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4500" y="3872168"/>
            <a:ext cx="1173162" cy="293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02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6265" y="1252026"/>
            <a:ext cx="1027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Don’t do this!</a:t>
            </a:r>
            <a:endParaRPr lang="en-US" sz="5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4984" y="2914019"/>
            <a:ext cx="7482015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Poor quality, overused clip art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Poor quality or illegible typefaces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“Free” art (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always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check on copyright limitations)</a:t>
            </a:r>
          </a:p>
          <a:p>
            <a:pPr marL="236538" indent="-236538">
              <a:spcBef>
                <a:spcPts val="9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Generic “canned” logos can look cheap, unprofessional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827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4700" y="1102574"/>
            <a:ext cx="10457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Clip art that your client found for free in Microsoft Word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does not qualify as a “logo.”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68" y="2336800"/>
            <a:ext cx="2158182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0" y="990600"/>
            <a:ext cx="1021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Help your logo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work well on the web: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018" y="3123028"/>
            <a:ext cx="8674882" cy="227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Echo colors, typeface on site; option to use logo typeface with accent headlines, etc.</a:t>
            </a:r>
          </a:p>
          <a:p>
            <a:pPr marL="228600" indent="-228600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 visually and use same logo colors on your social media and print materials as well.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Consistency!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881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6500" y="1244210"/>
            <a:ext cx="1007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Where</a:t>
            </a:r>
            <a:r>
              <a:rPr lang="en-US" sz="4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should 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logo </a:t>
            </a:r>
            <a:r>
              <a:rPr lang="en-US" sz="4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appear </a:t>
            </a:r>
            <a:br>
              <a:rPr lang="en-US" sz="4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on 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website?</a:t>
            </a:r>
          </a:p>
          <a:p>
            <a:pPr algn="ctr"/>
            <a:endParaRPr lang="en-US" sz="48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6500" y="3298924"/>
            <a:ext cx="9740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header of any website (where visitors will likely first see your logo) is a strategically important piece of real estate and interaction.</a:t>
            </a:r>
          </a:p>
          <a:p>
            <a:pPr marL="228600" indent="-228600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28600" indent="-228600"/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Users are 89% more likely to remember logos shown in the traditional,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top-left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position over logos placed on the right.</a:t>
            </a:r>
          </a:p>
          <a:p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2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016000"/>
            <a:ext cx="1046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Logo: a graphic symbol that represents the essence of a person, company or organization.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36700" y="3695700"/>
            <a:ext cx="9080500" cy="247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A logo is symbolic artwork</a:t>
            </a:r>
          </a:p>
          <a:p>
            <a:pPr marL="165100" indent="-1651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A crisp, clear and professional logo on your website conveys credibility 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and authority</a:t>
            </a:r>
          </a:p>
          <a:p>
            <a:pPr marL="165100" indent="-1651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Establishes your business or organization as a high-quality, trustworthy 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entity and offers reassurance that visiting your site will be worthwhile</a:t>
            </a:r>
          </a:p>
          <a:p>
            <a:pPr>
              <a:spcBef>
                <a:spcPts val="1200"/>
              </a:spcBef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45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4" y="688652"/>
            <a:ext cx="5086427" cy="2579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30" y="719501"/>
            <a:ext cx="4982070" cy="266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30" y="3567607"/>
            <a:ext cx="5089705" cy="257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4" y="3577582"/>
            <a:ext cx="5086427" cy="25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9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1400" y="1143000"/>
            <a:ext cx="1012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Centered logos and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mobile devices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3700" y="3289300"/>
            <a:ext cx="887730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Centered logos appear more often on websites, likely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because of responsive and “mobile-first” designs. </a:t>
            </a:r>
          </a:p>
          <a:p>
            <a:pPr marL="236538" indent="-223838">
              <a:spcBef>
                <a:spcPts val="27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Mobile designs often use the top-left corner to display a menu icon, and then shift the logo towards the center of the screen. 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635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51" y="492369"/>
            <a:ext cx="11555589" cy="622910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</p:spTree>
    <p:extLst>
      <p:ext uri="{BB962C8B-B14F-4D97-AF65-F5344CB8AC3E}">
        <p14:creationId xmlns:p14="http://schemas.microsoft.com/office/powerpoint/2010/main" val="822488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8" y="657668"/>
            <a:ext cx="9043182" cy="55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06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0" y="134620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dreaded request: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Can We Make the Logo Bigger?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6500" y="3441700"/>
            <a:ext cx="932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Bigger is definitely not better.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03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392511"/>
            <a:ext cx="8016630" cy="596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9800" y="1155700"/>
            <a:ext cx="1028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 shape options: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 flexible and create different versions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54200" y="3828890"/>
            <a:ext cx="92583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Many companies use a single letter or graphic element from their logo for </a:t>
            </a:r>
            <a:b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social media purposes.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An uncomplicated logo with just a few colors will stand out better online. 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Logos need to adapt to various formats and usages. 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72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13" y="3919476"/>
            <a:ext cx="3298678" cy="1916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946977"/>
            <a:ext cx="4850892" cy="2425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84" y="627811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80" y="3824474"/>
            <a:ext cx="2137532" cy="213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8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57" y="520505"/>
            <a:ext cx="7688385" cy="54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9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7" y="1237957"/>
            <a:ext cx="5245668" cy="29772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09" y="2200107"/>
            <a:ext cx="5436678" cy="30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" y="1016000"/>
            <a:ext cx="10883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Brand identity: a combination of </a:t>
            </a:r>
          </a:p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how you define and promote yourself, and how others see you.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97000" y="3721100"/>
            <a:ext cx="939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logo is one (very important) element, of your organization's brand identity</a:t>
            </a:r>
          </a:p>
          <a:p>
            <a:pPr marL="165100" indent="-1651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Everything you do to build awareness and reputation around your company and its product or services creates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branding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65100" indent="-165100">
              <a:spcBef>
                <a:spcPts val="12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Brand identity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is the collection of your business assets, including the logo, which helps to create your brand image </a:t>
            </a:r>
          </a:p>
        </p:txBody>
      </p:sp>
    </p:spTree>
    <p:extLst>
      <p:ext uri="{BB962C8B-B14F-4D97-AF65-F5344CB8AC3E}">
        <p14:creationId xmlns:p14="http://schemas.microsoft.com/office/powerpoint/2010/main" val="1859879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8806" y="928468"/>
            <a:ext cx="1052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small but mighty favicon!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1234" y="731456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8" y="1526892"/>
            <a:ext cx="9962303" cy="48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27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0" y="1308100"/>
            <a:ext cx="1027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Best practices for logo file creation: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1234" y="731456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42867" y="2715740"/>
            <a:ext cx="86234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Create logo file as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vector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art (.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ai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file) in Adobe Illustrator, 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so it can be sized as large as you like and not lose resolution</a:t>
            </a:r>
            <a:b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28600" indent="-228600">
              <a:spcBef>
                <a:spcPts val="1200"/>
              </a:spcBef>
            </a:pPr>
            <a:r>
              <a:rPr lang="en-US" sz="24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400" dirty="0">
                <a:solidFill>
                  <a:srgbClr val="00F9D4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you create your logo in Adobe Illustrator you can set up colors for the various file formats and usages you’ll need</a:t>
            </a:r>
          </a:p>
        </p:txBody>
      </p:sp>
    </p:spTree>
    <p:extLst>
      <p:ext uri="{BB962C8B-B14F-4D97-AF65-F5344CB8AC3E}">
        <p14:creationId xmlns:p14="http://schemas.microsoft.com/office/powerpoint/2010/main" val="1130241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019810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Logo colors may vary, depending on file format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781234" y="802708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28" y="1566135"/>
            <a:ext cx="6911692" cy="47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75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476500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Thank You!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093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700" y="1104900"/>
            <a:ext cx="106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Please see me for a “quickie”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logo review, at the Happiness Bar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47800" y="3517900"/>
            <a:ext cx="93599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…a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grab my handy Branding Audit Checklist handout! </a:t>
            </a:r>
          </a:p>
          <a:p>
            <a:pPr algn="ctr">
              <a:spcBef>
                <a:spcPts val="2400"/>
              </a:spcBef>
            </a:pP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&lt; Please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sign up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 my </a:t>
            </a:r>
            <a:r>
              <a:rPr lang="en-US" sz="28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email newsletter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90764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3334435"/>
            <a:ext cx="60960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 Schaer</a:t>
            </a:r>
          </a:p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404-226-2919</a:t>
            </a:r>
          </a:p>
          <a:p>
            <a:pPr algn="ctr"/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su@nimbledesignteam.com</a:t>
            </a:r>
            <a:b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www.nimbledesignteam.com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NimbleDesignATL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9" y="5553608"/>
            <a:ext cx="3594882" cy="57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09" y="1064111"/>
            <a:ext cx="3328182" cy="17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2458" y="5835199"/>
            <a:ext cx="9987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Example of consistent use of a well-designed logo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58" y="1231130"/>
            <a:ext cx="2857500" cy="1878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04" y="3168650"/>
            <a:ext cx="3175000" cy="2381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3" y="1173461"/>
            <a:ext cx="3055390" cy="2438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913" y="1177656"/>
            <a:ext cx="3840285" cy="2549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62" y="3889061"/>
            <a:ext cx="4910100" cy="15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0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3378" y="1181686"/>
            <a:ext cx="9130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 </a:t>
            </a:r>
            <a:r>
              <a:rPr lang="en-US" sz="4800" u="sng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consistent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60319" y="2574389"/>
            <a:ext cx="73855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/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When building brand recognition, you will confuse your audience if you use different logo versions. </a:t>
            </a:r>
          </a:p>
          <a:p>
            <a:pPr marL="165100" indent="-165100">
              <a:spcBef>
                <a:spcPts val="18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Consistent colors, typefaces and shapes help your potential clients to remember your business, and forges a connection. </a:t>
            </a:r>
          </a:p>
          <a:p>
            <a:pPr marL="165100" indent="-165100">
              <a:spcBef>
                <a:spcPts val="1800"/>
              </a:spcBef>
            </a:pPr>
            <a:r>
              <a:rPr lang="en-US" sz="20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2000" dirty="0">
                <a:solidFill>
                  <a:srgbClr val="C0DF5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People are more likely to choose brands that are familiar, because they seem established, and therefore trustworthy.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0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22780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100" y="996313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A strong logo should do </a:t>
            </a:r>
            <a:b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following: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04984" y="7908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9804" y="3151164"/>
            <a:ext cx="7835574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8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1.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Embody your brand</a:t>
            </a:r>
          </a:p>
          <a:p>
            <a:pPr>
              <a:spcBef>
                <a:spcPts val="900"/>
              </a:spcBef>
            </a:pPr>
            <a:r>
              <a:rPr lang="en-US" sz="28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2 .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Be instantly recognizable</a:t>
            </a:r>
          </a:p>
          <a:p>
            <a:pPr>
              <a:spcBef>
                <a:spcPts val="900"/>
              </a:spcBef>
            </a:pPr>
            <a:r>
              <a:rPr lang="en-US" sz="28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3 .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 versatile</a:t>
            </a:r>
          </a:p>
          <a:p>
            <a:pPr>
              <a:spcBef>
                <a:spcPts val="900"/>
              </a:spcBef>
            </a:pPr>
            <a:r>
              <a:rPr lang="en-US" sz="2800" dirty="0">
                <a:solidFill>
                  <a:srgbClr val="5FC5AE"/>
                </a:solidFill>
                <a:latin typeface="Arial" charset="0"/>
                <a:ea typeface="Arial" charset="0"/>
                <a:cs typeface="Arial" charset="0"/>
              </a:rPr>
              <a:t>4 .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Be timeless</a:t>
            </a:r>
            <a:endParaRPr lang="en-US" sz="2800" dirty="0">
              <a:solidFill>
                <a:schemeClr val="bg1">
                  <a:lumMod val="85000"/>
                </a:schemeClr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9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Nimble Design Team </a:t>
            </a:r>
            <a:r>
              <a:rPr lang="en-US" b="1" dirty="0">
                <a:solidFill>
                  <a:srgbClr val="FF4C4A"/>
                </a:solidFill>
                <a:latin typeface="Arial" charset="0"/>
                <a:ea typeface="Arial" charset="0"/>
                <a:cs typeface="Arial" charset="0"/>
              </a:rPr>
              <a:t>|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WordCamp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Asheville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24" y="525377"/>
            <a:ext cx="6706751" cy="350771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95484" y="841633"/>
            <a:ext cx="6413157" cy="0"/>
          </a:xfrm>
          <a:prstGeom prst="line">
            <a:avLst/>
          </a:prstGeom>
          <a:ln w="38100">
            <a:solidFill>
              <a:srgbClr val="5FC5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24" y="4075295"/>
            <a:ext cx="3585002" cy="1487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58" y="4931520"/>
            <a:ext cx="2203077" cy="887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58" y="4497458"/>
            <a:ext cx="2647343" cy="17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35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CB4A36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49162</TotalTime>
  <Words>1341</Words>
  <Application>Microsoft Macintosh PowerPoint</Application>
  <PresentationFormat>Widescreen</PresentationFormat>
  <Paragraphs>212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 Berland</dc:creator>
  <cp:lastModifiedBy>Su Schaer</cp:lastModifiedBy>
  <cp:revision>529</cp:revision>
  <cp:lastPrinted>2018-04-10T16:53:18Z</cp:lastPrinted>
  <dcterms:created xsi:type="dcterms:W3CDTF">2017-02-22T21:01:37Z</dcterms:created>
  <dcterms:modified xsi:type="dcterms:W3CDTF">2018-08-20T12:00:40Z</dcterms:modified>
</cp:coreProperties>
</file>